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60" r:id="rId3"/>
    <p:sldId id="259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99"/>
    <a:srgbClr val="9900CC"/>
    <a:srgbClr val="C9C3F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93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2C4B279A-5301-4F65-A857-53E4B6D73C98}" type="datetimeFigureOut">
              <a:rPr lang="en-US"/>
              <a:pPr>
                <a:defRPr/>
              </a:pPr>
              <a:t>10/25/2008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1241EFFF-CB9E-4EC6-B530-1D18ECF3C96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This is a picture of the Gulf of Mexico!</a:t>
            </a:r>
          </a:p>
        </p:txBody>
      </p:sp>
      <p:sp>
        <p:nvSpPr>
          <p:cNvPr id="2048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D6D00AB-B976-4A4C-8B13-6E64F59FBB4C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The image on the right is an image of the Arctic Sea.</a:t>
            </a:r>
          </a:p>
        </p:txBody>
      </p:sp>
      <p:sp>
        <p:nvSpPr>
          <p:cNvPr id="2662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754C9AA-85F1-4FA6-8605-000F20DFE712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0CB2FC-821D-4805-9E35-27BBC47841ED}" type="datetimeFigureOut">
              <a:rPr lang="en-US"/>
              <a:pPr>
                <a:defRPr/>
              </a:pPr>
              <a:t>10/25/2008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C206E7-E503-4C48-BC37-C5774C6C0C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79236E-ED35-4349-8134-E1FD44A3881D}" type="datetimeFigureOut">
              <a:rPr lang="en-US"/>
              <a:pPr>
                <a:defRPr/>
              </a:pPr>
              <a:t>10/25/2008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8B987E-3E75-4DB3-A276-895BCAC0633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5D6797-304E-4E06-9037-822F94BE7DC5}" type="datetimeFigureOut">
              <a:rPr lang="en-US"/>
              <a:pPr>
                <a:defRPr/>
              </a:pPr>
              <a:t>10/25/2008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4E61A5-1C33-43F1-94B9-F8B6060C0F4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F603BE-A922-4E95-B982-454A1DB21E8B}" type="datetimeFigureOut">
              <a:rPr lang="en-US"/>
              <a:pPr>
                <a:defRPr/>
              </a:pPr>
              <a:t>10/25/2008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D44EC7-887C-490C-8D55-ED0A0C3939D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65F432-9775-4AA9-A575-1FBACA4F2616}" type="datetimeFigureOut">
              <a:rPr lang="en-US"/>
              <a:pPr>
                <a:defRPr/>
              </a:pPr>
              <a:t>10/25/2008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DC450C-6C76-4AC7-80C3-DA94D860625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D49794-3DAB-40A9-A132-75F31F275D7D}" type="datetimeFigureOut">
              <a:rPr lang="en-US"/>
              <a:pPr>
                <a:defRPr/>
              </a:pPr>
              <a:t>10/25/2008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43CD78-F927-4121-ADA8-6D986554A7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23D788-94E8-4F20-93A7-85B1E4DAE048}" type="datetimeFigureOut">
              <a:rPr lang="en-US"/>
              <a:pPr>
                <a:defRPr/>
              </a:pPr>
              <a:t>10/25/2008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029FF2-B002-47E7-ABB5-D206F14DF1C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B6DF05-22FF-4DEB-B387-B5AB6A2F9593}" type="datetimeFigureOut">
              <a:rPr lang="en-US"/>
              <a:pPr>
                <a:defRPr/>
              </a:pPr>
              <a:t>10/25/2008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D979D0-2147-4BFE-BB80-0B0A4FD583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62E383-5998-4248-B1BE-F8715BF34943}" type="datetimeFigureOut">
              <a:rPr lang="en-US"/>
              <a:pPr>
                <a:defRPr/>
              </a:pPr>
              <a:t>10/25/2008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ABC7BC-7BE2-4F9C-9A43-064A21E2E59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1FF7FF-F409-49EE-A1DA-B5ED675256DD}" type="datetimeFigureOut">
              <a:rPr lang="en-US"/>
              <a:pPr>
                <a:defRPr/>
              </a:pPr>
              <a:t>10/25/2008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0B11F9-440C-424C-B0B6-4180E246144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5C72B6-1806-4238-ABE2-43E907D72F9E}" type="datetimeFigureOut">
              <a:rPr lang="en-US"/>
              <a:pPr>
                <a:defRPr/>
              </a:pPr>
              <a:t>10/25/2008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87C21E-176D-46CE-86D5-EC63425D6D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27F1113-AD73-4A4B-8193-92C6E7C81720}" type="datetimeFigureOut">
              <a:rPr lang="en-US"/>
              <a:pPr>
                <a:defRPr/>
              </a:pPr>
              <a:t>10/25/2008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5CDA732-3B89-43E0-9D06-44149E5CD0B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i1.trekearth.com/photos/5043/lizard-island-lagoon.jpg" TargetMode="Externa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w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4" descr="http://images.cafepress.com/image/18204846_400x4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8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>
                <a:latin typeface="Matura MT Script Capitals"/>
              </a:rPr>
              <a:t>Geography Terms</a:t>
            </a:r>
          </a:p>
        </p:txBody>
      </p:sp>
      <p:sp>
        <p:nvSpPr>
          <p:cNvPr id="14339" name="Subtitle 2"/>
          <p:cNvSpPr>
            <a:spLocks noGrp="1"/>
          </p:cNvSpPr>
          <p:nvPr>
            <p:ph type="subTitle" idx="1"/>
          </p:nvPr>
        </p:nvSpPr>
        <p:spPr>
          <a:xfrm>
            <a:off x="1371600" y="4800600"/>
            <a:ext cx="6400800" cy="1752600"/>
          </a:xfrm>
        </p:spPr>
        <p:txBody>
          <a:bodyPr/>
          <a:lstStyle/>
          <a:p>
            <a:r>
              <a:rPr lang="en-US" b="1" smtClean="0">
                <a:solidFill>
                  <a:schemeClr val="tx1"/>
                </a:solidFill>
                <a:latin typeface="Century Gothic" pitchFamily="34" charset="0"/>
              </a:rPr>
              <a:t>By:</a:t>
            </a:r>
          </a:p>
          <a:p>
            <a:r>
              <a:rPr lang="en-US" b="1" smtClean="0">
                <a:solidFill>
                  <a:schemeClr val="tx1"/>
                </a:solidFill>
                <a:latin typeface="Century Gothic" pitchFamily="34" charset="0"/>
              </a:rPr>
              <a:t>Casey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Content Placeholder 3" descr="http://www.travelpod.com/users/mclubbe/mikeski_rtw_2.1070576400.huahine_lagoon_2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Lagoon</a:t>
            </a:r>
            <a:br>
              <a:rPr lang="en-US" dirty="0" smtClean="0"/>
            </a:br>
            <a:endParaRPr lang="en-US" dirty="0"/>
          </a:p>
        </p:txBody>
      </p:sp>
      <p:pic>
        <p:nvPicPr>
          <p:cNvPr id="24579" name="Picture 4" descr="http://tbn0.google.com/images?q=tbn:Qqzl1hylY5HZTM:http://i1.trekearth.com/photos/5043/lizard-island-lagoon.jpg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91200" y="4114800"/>
            <a:ext cx="2573338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0" name="Rectangle 5"/>
          <p:cNvSpPr>
            <a:spLocks noChangeArrowheads="1"/>
          </p:cNvSpPr>
          <p:nvPr/>
        </p:nvSpPr>
        <p:spPr bwMode="auto">
          <a:xfrm rot="-686323">
            <a:off x="1138238" y="1392238"/>
            <a:ext cx="457200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solidFill>
                  <a:srgbClr val="9900CC"/>
                </a:solidFill>
                <a:latin typeface="Century Gothic" pitchFamily="34" charset="0"/>
              </a:rPr>
              <a:t>A lagoon is a small, shallow body of water between a barrier island or a coral reef and the mainland, also a small body of water surrounded by an island.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5" descr="http://www.arcticseacruises.no/var/asc/storage/images/media/images/chasing_the_aurora/aurora_sea/583-1-eng-GB/aurora_sea_larg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24400" y="0"/>
            <a:ext cx="44196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2" name="Picture 4" descr="http://www.atlastours.net/holyland/sea_of_galilee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4762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 </a:t>
            </a:r>
          </a:p>
        </p:txBody>
      </p:sp>
      <p:sp>
        <p:nvSpPr>
          <p:cNvPr id="2560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smtClean="0">
                <a:solidFill>
                  <a:schemeClr val="bg1"/>
                </a:solidFill>
                <a:latin typeface="Century Gothic" pitchFamily="34" charset="0"/>
              </a:rPr>
              <a:t>A sea is a division of an ocean or a large body of salt water partially enclosed by land.</a:t>
            </a:r>
          </a:p>
        </p:txBody>
      </p:sp>
      <p:sp>
        <p:nvSpPr>
          <p:cNvPr id="4" name="Rectangle 3"/>
          <p:cNvSpPr/>
          <p:nvPr/>
        </p:nvSpPr>
        <p:spPr>
          <a:xfrm>
            <a:off x="3810000" y="304800"/>
            <a:ext cx="1261436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</a:rPr>
              <a:t>Sea</a:t>
            </a:r>
            <a:endParaRPr lang="en-US" sz="54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+mn-l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2" descr="http://www.travelblog.org/Wallpaper/pix/tb_milford_soun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 </a:t>
            </a:r>
          </a:p>
        </p:txBody>
      </p:sp>
      <p:sp>
        <p:nvSpPr>
          <p:cNvPr id="2765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smtClean="0">
                <a:solidFill>
                  <a:schemeClr val="bg1"/>
                </a:solidFill>
                <a:latin typeface="Century Gothic" pitchFamily="34" charset="0"/>
              </a:rPr>
              <a:t>A sound is a wide inlet of the sea or ocean that is parallel to the coastline; it often separates a coastline from a nearby island.</a:t>
            </a:r>
          </a:p>
        </p:txBody>
      </p:sp>
      <p:sp>
        <p:nvSpPr>
          <p:cNvPr id="4" name="Rectangle 3"/>
          <p:cNvSpPr/>
          <p:nvPr/>
        </p:nvSpPr>
        <p:spPr>
          <a:xfrm>
            <a:off x="3429000" y="381000"/>
            <a:ext cx="199926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Sound</a:t>
            </a:r>
            <a:endParaRPr lang="en-US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+mn-lt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Content Placeholder 3" descr="http://upload.wikimedia.org/wikipedia/commons/6/63/Beehive_geyser_2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86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Geyser</a:t>
            </a:r>
          </a:p>
        </p:txBody>
      </p:sp>
      <p:sp>
        <p:nvSpPr>
          <p:cNvPr id="28675" name="Rectangle 4"/>
          <p:cNvSpPr>
            <a:spLocks noChangeArrowheads="1"/>
          </p:cNvSpPr>
          <p:nvPr/>
        </p:nvSpPr>
        <p:spPr bwMode="auto">
          <a:xfrm rot="-1853766">
            <a:off x="3381375" y="1847850"/>
            <a:ext cx="4572000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solidFill>
                  <a:srgbClr val="FFFF00"/>
                </a:solidFill>
                <a:latin typeface="Century Gothic" pitchFamily="34" charset="0"/>
              </a:rPr>
              <a:t>A geyser is an eruptive spring from which hot water and (or) steam and in some cases mud are periodically thrown.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3" descr="http://www.co.pepin.wi.us/Groundwater%20Website/New%20Folder/sandstone_aquif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solidFill>
                  <a:srgbClr val="66FF99"/>
                </a:solidFill>
              </a:rPr>
              <a:t>Aquifer</a:t>
            </a:r>
          </a:p>
        </p:txBody>
      </p:sp>
      <p:sp>
        <p:nvSpPr>
          <p:cNvPr id="296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smtClean="0">
                <a:solidFill>
                  <a:srgbClr val="66FF99"/>
                </a:solidFill>
                <a:latin typeface="Century Gothic" pitchFamily="34" charset="0"/>
              </a:rPr>
              <a:t>In hydrologic terms, permeable layers of underground rock, or sand that hold or broadcast groundwater below the water table that will yield water to a well in sufficient quantities to produce water for beneficial use.</a:t>
            </a:r>
          </a:p>
        </p:txBody>
      </p:sp>
      <p:pic>
        <p:nvPicPr>
          <p:cNvPr id="29700" name="Picture 4" descr="http://library.thinkquest.org/04oct/01590/humans/aquife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62400" y="3714750"/>
            <a:ext cx="4829175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3" descr="http://www.mostlymuskegon.com/wp-content/uploads/2008/05/duck-lake-channel-october-5-200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Channel</a:t>
            </a:r>
          </a:p>
        </p:txBody>
      </p:sp>
      <p:sp>
        <p:nvSpPr>
          <p:cNvPr id="307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smtClean="0">
                <a:latin typeface="Century Gothic" pitchFamily="34" charset="0"/>
              </a:rPr>
              <a:t> A channel is a passage for water (or other fluids) to flow through.</a:t>
            </a:r>
          </a:p>
        </p:txBody>
      </p:sp>
      <p:pic>
        <p:nvPicPr>
          <p:cNvPr id="30724" name="Picture 4" descr="http://gunkholing.googlepages.com/CanoeChannel2.JPG/CanoeChannel2-full;init: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48400" y="2895600"/>
            <a:ext cx="2209800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3" descr="http://www.kristalsellsdenver.com/wp-content/files/communityphotos/foothillsondenv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Suburban</a:t>
            </a:r>
          </a:p>
        </p:txBody>
      </p:sp>
      <p:sp>
        <p:nvSpPr>
          <p:cNvPr id="3174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smtClean="0">
                <a:solidFill>
                  <a:srgbClr val="FF0000"/>
                </a:solidFill>
                <a:latin typeface="Century Gothic" pitchFamily="34" charset="0"/>
              </a:rPr>
              <a:t>Something that is suburban is located or residing in a suburb.</a:t>
            </a:r>
          </a:p>
          <a:p>
            <a:r>
              <a:rPr lang="en-US" sz="2400" smtClean="0">
                <a:solidFill>
                  <a:srgbClr val="FF0000"/>
                </a:solidFill>
                <a:latin typeface="Century Gothic" pitchFamily="34" charset="0"/>
              </a:rPr>
              <a:t>(A suburb is a residential district on the outskirts of a city or town.)</a:t>
            </a:r>
          </a:p>
        </p:txBody>
      </p:sp>
      <p:sp>
        <p:nvSpPr>
          <p:cNvPr id="5" name="Rectangle 4"/>
          <p:cNvSpPr/>
          <p:nvPr/>
        </p:nvSpPr>
        <p:spPr>
          <a:xfrm>
            <a:off x="1752600" y="5934670"/>
            <a:ext cx="2959465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Suburban</a:t>
            </a:r>
            <a:endParaRPr lang="en-US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</p:txBody>
      </p:sp>
      <p:pic>
        <p:nvPicPr>
          <p:cNvPr id="31749" name="Picture 5" descr="http://farm1.static.flickr.com/117/310085005_567ea984f1.jpg?v=120577586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29200" y="3219450"/>
            <a:ext cx="4114800" cy="363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4" descr="archipelag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 </a:t>
            </a:r>
          </a:p>
        </p:txBody>
      </p:sp>
      <p:sp>
        <p:nvSpPr>
          <p:cNvPr id="3277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/>
            </a:r>
            <a:br>
              <a:rPr lang="en-US" smtClean="0"/>
            </a:br>
            <a:r>
              <a:rPr lang="en-US" smtClean="0"/>
              <a:t>An archipelago is a group of many islands in a large body of water.</a:t>
            </a:r>
            <a:br>
              <a:rPr lang="en-US" smtClean="0"/>
            </a:br>
            <a:endParaRPr lang="en-US" smtClean="0"/>
          </a:p>
        </p:txBody>
      </p:sp>
      <p:sp>
        <p:nvSpPr>
          <p:cNvPr id="4" name="Rectangle 3"/>
          <p:cNvSpPr/>
          <p:nvPr/>
        </p:nvSpPr>
        <p:spPr>
          <a:xfrm rot="19702586">
            <a:off x="2667112" y="3642957"/>
            <a:ext cx="3598549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Archipelago</a:t>
            </a:r>
            <a:endParaRPr lang="en-US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+mn-lt"/>
            </a:endParaRPr>
          </a:p>
        </p:txBody>
      </p:sp>
      <p:pic>
        <p:nvPicPr>
          <p:cNvPr id="32773" name="Picture 5" descr="http://www.eu2006.fi/media_services/photos/finland/en_GB/photos_of_finland_en/_files/75270713617219632/default/archipelago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1868447">
            <a:off x="4527550" y="4095750"/>
            <a:ext cx="2547938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4" descr="http://upload.wikimedia.org/wikipedia/commons/9/9d/Picea_mariana_taig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124200"/>
            <a:ext cx="914400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4" name="Picture 6" descr="http://swingleydev.com/blog/wp-content/uploads/2007/09/taiga_trail_l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4196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5" name="Picture 5" descr="http://upload.wikimedia.org/wikipedia/commons/2/2d/Picea_glauca_taig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19600" y="0"/>
            <a:ext cx="47244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 </a:t>
            </a:r>
          </a:p>
        </p:txBody>
      </p:sp>
      <p:sp>
        <p:nvSpPr>
          <p:cNvPr id="3379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smtClean="0">
                <a:solidFill>
                  <a:schemeClr val="bg1"/>
                </a:solidFill>
                <a:latin typeface="Century Gothic" pitchFamily="34" charset="0"/>
              </a:rPr>
              <a:t>A taiga is he open northern part of the boreal forest. It consists of open woodland of coniferous trees growing in a rich floor of lichen, and is generally cold and swampy.</a:t>
            </a:r>
          </a:p>
        </p:txBody>
      </p:sp>
      <p:sp>
        <p:nvSpPr>
          <p:cNvPr id="4" name="Rectangle 3"/>
          <p:cNvSpPr/>
          <p:nvPr/>
        </p:nvSpPr>
        <p:spPr>
          <a:xfrm>
            <a:off x="1295400" y="304800"/>
            <a:ext cx="1697260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Taiga</a:t>
            </a:r>
            <a:endParaRPr lang="en-US" sz="5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4" descr="http://vulcan.wr.usgs.gov/Imgs/Jpg/VisitVolcano/glacier_peak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8" name="Picture 5" descr="http://jlorimer.files.wordpress.com/2007/03/adams-peak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81600" y="2819400"/>
            <a:ext cx="396240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 </a:t>
            </a:r>
          </a:p>
        </p:txBody>
      </p:sp>
      <p:sp>
        <p:nvSpPr>
          <p:cNvPr id="34820" name="Content Placeholder 2"/>
          <p:cNvSpPr>
            <a:spLocks noGrp="1"/>
          </p:cNvSpPr>
          <p:nvPr>
            <p:ph idx="1"/>
          </p:nvPr>
        </p:nvSpPr>
        <p:spPr>
          <a:xfrm>
            <a:off x="381000" y="990600"/>
            <a:ext cx="8229600" cy="4525963"/>
          </a:xfrm>
        </p:spPr>
        <p:txBody>
          <a:bodyPr/>
          <a:lstStyle/>
          <a:p>
            <a:r>
              <a:rPr lang="en-US" sz="2400" smtClean="0">
                <a:solidFill>
                  <a:schemeClr val="bg1"/>
                </a:solidFill>
                <a:latin typeface="Century Gothic" pitchFamily="34" charset="0"/>
              </a:rPr>
              <a:t>The pointed summit of a mountain is called the peak.</a:t>
            </a:r>
          </a:p>
        </p:txBody>
      </p:sp>
      <p:sp>
        <p:nvSpPr>
          <p:cNvPr id="4" name="Rectangle 3"/>
          <p:cNvSpPr/>
          <p:nvPr/>
        </p:nvSpPr>
        <p:spPr>
          <a:xfrm>
            <a:off x="685800" y="228600"/>
            <a:ext cx="1563313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/>
            </a:scene3d>
            <a:sp3d contourW="19050" prstMaterial="clear">
              <a:bevelT w="50800" h="50800"/>
              <a:contourClr>
                <a:schemeClr val="accent5">
                  <a:tint val="70000"/>
                  <a:satMod val="180000"/>
                  <a:alpha val="7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dirty="0">
                <a:ln/>
                <a:solidFill>
                  <a:schemeClr val="accent5">
                    <a:tint val="50000"/>
                    <a:satMod val="180000"/>
                  </a:schemeClr>
                </a:solidFill>
                <a:latin typeface="+mn-lt"/>
              </a:rPr>
              <a:t>Peak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Valley</a:t>
            </a:r>
          </a:p>
        </p:txBody>
      </p:sp>
      <p:pic>
        <p:nvPicPr>
          <p:cNvPr id="15362" name="Content Placeholder 3" descr="http://www.fs.fed.us/wildflowers/regions/pacificnorthwest/LoganValley/images/logan_valley_lg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5363" name="Rectangle 4"/>
          <p:cNvSpPr>
            <a:spLocks noChangeArrowheads="1"/>
          </p:cNvSpPr>
          <p:nvPr/>
        </p:nvSpPr>
        <p:spPr bwMode="auto">
          <a:xfrm>
            <a:off x="685800" y="1295400"/>
            <a:ext cx="45720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solidFill>
                  <a:srgbClr val="66FF99"/>
                </a:solidFill>
                <a:latin typeface="Calibri" pitchFamily="34" charset="0"/>
              </a:rPr>
              <a:t>A valley a stretch of low land lying between hills or mountains and usually having a river or stream flowing through it.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3" descr="http://www.traveladventures.org/continents/africa/images/hamm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solidFill>
                  <a:srgbClr val="FF0000"/>
                </a:solidFill>
              </a:rPr>
              <a:t>Plateau</a:t>
            </a:r>
          </a:p>
        </p:txBody>
      </p:sp>
      <p:sp>
        <p:nvSpPr>
          <p:cNvPr id="3584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>
                <a:solidFill>
                  <a:srgbClr val="FF0000"/>
                </a:solidFill>
              </a:rPr>
              <a:t>A plateau, also called a high plateau or tableland, is an area of highland, usually consisting of relatively flat terrain.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3" descr="http://www.earthkam.ucsd.edu/public/students/activities/landformations/images/strait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solidFill>
                  <a:srgbClr val="FF0000"/>
                </a:solidFill>
              </a:rPr>
              <a:t>Strait</a:t>
            </a:r>
          </a:p>
        </p:txBody>
      </p:sp>
      <p:sp>
        <p:nvSpPr>
          <p:cNvPr id="3686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>
                <a:solidFill>
                  <a:srgbClr val="FF0000"/>
                </a:solidFill>
              </a:rPr>
              <a:t>A strait a narrow channel of the sea joining two larger bodies of water 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3" descr="http://pinker.wjh.harvard.edu/photos/cape_cod_II/images/Pamet%20marsh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Marsh</a:t>
            </a:r>
          </a:p>
        </p:txBody>
      </p:sp>
      <p:sp>
        <p:nvSpPr>
          <p:cNvPr id="3789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A marsh is a low-lying wet land with grassy vegetation.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Picture 3" descr="http://www.blueplanetbiomes.org/images/chaparra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solidFill>
                  <a:srgbClr val="FFFF00"/>
                </a:solidFill>
              </a:rPr>
              <a:t>Chaparral</a:t>
            </a:r>
          </a:p>
        </p:txBody>
      </p:sp>
      <p:sp>
        <p:nvSpPr>
          <p:cNvPr id="3891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>
                <a:solidFill>
                  <a:srgbClr val="FFFF00"/>
                </a:solidFill>
              </a:rPr>
              <a:t>A dense, impenetrable thicket of shrubs or dwarf trees.</a:t>
            </a:r>
            <a:r>
              <a:rPr lang="en-US" smtClean="0"/>
              <a:t/>
            </a:r>
            <a:br>
              <a:rPr lang="en-US" smtClean="0"/>
            </a:br>
            <a:endParaRPr lang="en-US" smtClean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828800" y="533400"/>
            <a:ext cx="5181600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dirty="0">
                <a:ln/>
                <a:solidFill>
                  <a:schemeClr val="accent3"/>
                </a:solidFill>
                <a:latin typeface="+mn-lt"/>
              </a:rPr>
              <a:t>THE END!</a:t>
            </a:r>
            <a:endParaRPr lang="en-US" sz="5400" b="1" dirty="0">
              <a:ln/>
              <a:solidFill>
                <a:schemeClr val="accent3"/>
              </a:solidFill>
              <a:latin typeface="+mn-lt"/>
            </a:endParaRPr>
          </a:p>
        </p:txBody>
      </p:sp>
      <p:pic>
        <p:nvPicPr>
          <p:cNvPr id="39938" name="Picture 3" descr="http://www.blog.thesietch.org/wp-content/uploads/2007/04/earth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67000" y="1524000"/>
            <a:ext cx="3905250" cy="390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Content Placeholder 3" descr="http://www.where.ca/dynimages/GLACIER%20WITH%20SEALS%20resized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solidFill>
                  <a:schemeClr val="bg1"/>
                </a:solidFill>
                <a:latin typeface="Century Gothic" pitchFamily="34" charset="0"/>
              </a:rPr>
              <a:t>Glacier</a:t>
            </a:r>
          </a:p>
        </p:txBody>
      </p:sp>
      <p:sp>
        <p:nvSpPr>
          <p:cNvPr id="16387" name="Rectangle 5"/>
          <p:cNvSpPr>
            <a:spLocks noChangeArrowheads="1"/>
          </p:cNvSpPr>
          <p:nvPr/>
        </p:nvSpPr>
        <p:spPr bwMode="auto">
          <a:xfrm>
            <a:off x="2209800" y="4038600"/>
            <a:ext cx="457200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solidFill>
                  <a:schemeClr val="bg1"/>
                </a:solidFill>
                <a:latin typeface="Century Gothic" pitchFamily="34" charset="0"/>
              </a:rPr>
              <a:t>A glacier is a slowly-moving river of snow and ice.</a:t>
            </a:r>
            <a:r>
              <a:rPr lang="en-US">
                <a:latin typeface="Calibri" pitchFamily="34" charset="0"/>
              </a:rPr>
              <a:t/>
            </a:r>
            <a:br>
              <a:rPr lang="en-US">
                <a:latin typeface="Calibri" pitchFamily="34" charset="0"/>
              </a:rPr>
            </a:br>
            <a:endParaRPr lang="en-US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Content Placeholder 3" descr="http://gallery.photo.net/photo/4832776-lg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solidFill>
                  <a:srgbClr val="FF0000"/>
                </a:solidFill>
                <a:latin typeface="Century Gothic" pitchFamily="34" charset="0"/>
              </a:rPr>
              <a:t>Waterfall</a:t>
            </a:r>
          </a:p>
        </p:txBody>
      </p:sp>
      <p:sp>
        <p:nvSpPr>
          <p:cNvPr id="17411" name="Rectangle 4"/>
          <p:cNvSpPr>
            <a:spLocks noChangeArrowheads="1"/>
          </p:cNvSpPr>
          <p:nvPr/>
        </p:nvSpPr>
        <p:spPr bwMode="auto">
          <a:xfrm>
            <a:off x="2286000" y="3276600"/>
            <a:ext cx="4572000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solidFill>
                  <a:srgbClr val="FF0000"/>
                </a:solidFill>
                <a:latin typeface="Century Gothic" pitchFamily="34" charset="0"/>
              </a:rPr>
              <a:t>A waterfall is water thundering over high cliff faces with enough force to pound the local geography into new shapes and forms.</a:t>
            </a:r>
          </a:p>
        </p:txBody>
      </p:sp>
      <p:sp>
        <p:nvSpPr>
          <p:cNvPr id="17412" name="Rectangle 5"/>
          <p:cNvSpPr>
            <a:spLocks noChangeArrowheads="1"/>
          </p:cNvSpPr>
          <p:nvPr/>
        </p:nvSpPr>
        <p:spPr bwMode="auto">
          <a:xfrm>
            <a:off x="2209800" y="5257800"/>
            <a:ext cx="457200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solidFill>
                  <a:srgbClr val="FF0000"/>
                </a:solidFill>
                <a:latin typeface="Calibri" pitchFamily="34" charset="0"/>
              </a:rPr>
              <a:t>It’s the steep descent of the water of a river.</a:t>
            </a:r>
            <a:r>
              <a:rPr lang="en-US">
                <a:latin typeface="Calibri" pitchFamily="34" charset="0"/>
              </a:rPr>
              <a:t/>
            </a:r>
            <a:br>
              <a:rPr lang="en-US">
                <a:latin typeface="Calibri" pitchFamily="34" charset="0"/>
              </a:rPr>
            </a:br>
            <a:endParaRPr lang="en-US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Content Placeholder 3" descr="http://www.timestandstill.net/Gallery/LargeImages/WaterfallTributary_DSC_0048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solidFill>
                  <a:srgbClr val="00B0F0"/>
                </a:solidFill>
                <a:latin typeface="Century Gothic" pitchFamily="34" charset="0"/>
              </a:rPr>
              <a:t>Tributary</a:t>
            </a:r>
          </a:p>
        </p:txBody>
      </p:sp>
      <p:sp>
        <p:nvSpPr>
          <p:cNvPr id="18435" name="Rectangle 4"/>
          <p:cNvSpPr>
            <a:spLocks noChangeArrowheads="1"/>
          </p:cNvSpPr>
          <p:nvPr/>
        </p:nvSpPr>
        <p:spPr bwMode="auto">
          <a:xfrm>
            <a:off x="152400" y="5791200"/>
            <a:ext cx="45720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solidFill>
                  <a:srgbClr val="00B0F0"/>
                </a:solidFill>
                <a:latin typeface="Calibri" pitchFamily="34" charset="0"/>
              </a:rPr>
              <a:t>A stream that flows into a larger stream or other body of water.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Content Placeholder 3" descr="http://nature.wallpaperme.com/2174-1/Sunset+Over+the+Gulf+of+Mexico_+Clearwater_+Florida.jpg"/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Century Gothic" pitchFamily="34" charset="0"/>
              </a:rPr>
              <a:t>  </a:t>
            </a:r>
          </a:p>
        </p:txBody>
      </p:sp>
      <p:sp>
        <p:nvSpPr>
          <p:cNvPr id="5" name="Rectangle 4"/>
          <p:cNvSpPr/>
          <p:nvPr/>
        </p:nvSpPr>
        <p:spPr>
          <a:xfrm rot="1369000">
            <a:off x="4999627" y="1062049"/>
            <a:ext cx="2890872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/>
            </a:scene3d>
            <a:sp3d contourW="19050" prstMaterial="clear">
              <a:bevelT w="50800" h="50800"/>
              <a:contourClr>
                <a:schemeClr val="accent5">
                  <a:tint val="70000"/>
                  <a:satMod val="180000"/>
                  <a:alpha val="7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dirty="0">
                <a:ln/>
                <a:solidFill>
                  <a:srgbClr val="C9C3F3"/>
                </a:solidFill>
                <a:latin typeface="Century Gothic" pitchFamily="34" charset="0"/>
              </a:rPr>
              <a:t>Gulf</a:t>
            </a:r>
            <a:endParaRPr lang="en-US" sz="5400" b="1" dirty="0">
              <a:ln/>
              <a:solidFill>
                <a:srgbClr val="C9C3F3"/>
              </a:solidFill>
              <a:latin typeface="+mn-lt"/>
            </a:endParaRPr>
          </a:p>
        </p:txBody>
      </p:sp>
      <p:sp>
        <p:nvSpPr>
          <p:cNvPr id="19460" name="Rectangle 5"/>
          <p:cNvSpPr>
            <a:spLocks noChangeArrowheads="1"/>
          </p:cNvSpPr>
          <p:nvPr/>
        </p:nvSpPr>
        <p:spPr bwMode="auto">
          <a:xfrm rot="1351803">
            <a:off x="1127125" y="5183188"/>
            <a:ext cx="457200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solidFill>
                  <a:srgbClr val="FFC000"/>
                </a:solidFill>
                <a:latin typeface="Century Gothic" pitchFamily="34" charset="0"/>
              </a:rPr>
              <a:t>A portion of an ocean or sea partly enclosed by land. </a:t>
            </a:r>
          </a:p>
        </p:txBody>
      </p:sp>
      <p:pic>
        <p:nvPicPr>
          <p:cNvPr id="19461" name="Picture 1" descr="C:\Documents and Settings\Student\Local Settings\Temporary Internet Files\Content.IE5\5IOI17M3\MCj02437090000[1].wm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39000" y="4419600"/>
            <a:ext cx="1676400" cy="178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5" descr="http://www.deplicque.net/articles/article_img/Oasis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 </a:t>
            </a:r>
          </a:p>
        </p:txBody>
      </p:sp>
      <p:sp>
        <p:nvSpPr>
          <p:cNvPr id="2150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b="1" smtClean="0">
                <a:solidFill>
                  <a:schemeClr val="bg1"/>
                </a:solidFill>
                <a:latin typeface="Century Gothic" pitchFamily="34" charset="0"/>
              </a:rPr>
              <a:t>An isolated area of vegetation in a desert, typically surrounding a spring or similar water source. Oases also provide habitat for animals and even humans if the area is big enough. </a:t>
            </a:r>
            <a:r>
              <a:rPr lang="en-US" smtClean="0"/>
              <a:t/>
            </a:r>
            <a:br>
              <a:rPr lang="en-US" smtClean="0"/>
            </a:br>
            <a:endParaRPr lang="en-US" smtClean="0"/>
          </a:p>
        </p:txBody>
      </p:sp>
      <p:sp>
        <p:nvSpPr>
          <p:cNvPr id="4" name="Rectangle 3"/>
          <p:cNvSpPr/>
          <p:nvPr/>
        </p:nvSpPr>
        <p:spPr>
          <a:xfrm>
            <a:off x="914400" y="609600"/>
            <a:ext cx="1715534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+mn-lt"/>
              </a:rPr>
              <a:t>Oasis</a:t>
            </a:r>
            <a:endParaRPr lang="en-US" sz="54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+mn-l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 descr="http://www.geog.ox.ac.uk/research/arid-environments/dendro/lg_canyon-b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solidFill>
                  <a:schemeClr val="bg1"/>
                </a:solidFill>
                <a:latin typeface="Century Gothic" pitchFamily="34" charset="0"/>
              </a:rPr>
              <a:t>Canyon</a:t>
            </a:r>
          </a:p>
        </p:txBody>
      </p:sp>
      <p:sp>
        <p:nvSpPr>
          <p:cNvPr id="2253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smtClean="0">
                <a:solidFill>
                  <a:schemeClr val="bg1"/>
                </a:solidFill>
                <a:latin typeface="Century Gothic" pitchFamily="34" charset="0"/>
              </a:rPr>
              <a:t>A canyon is a deep valley with very steep sides - often carved from the Earth by a river.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3" descr="http://upload.wikimedia.org/wikipedia/commons/0/0b/DoubtfulSound-Fjor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Fjord</a:t>
            </a:r>
          </a:p>
        </p:txBody>
      </p:sp>
      <p:sp>
        <p:nvSpPr>
          <p:cNvPr id="2355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smtClean="0">
                <a:solidFill>
                  <a:srgbClr val="FF0000"/>
                </a:solidFill>
                <a:latin typeface="Century Gothic" pitchFamily="34" charset="0"/>
              </a:rPr>
              <a:t>A coastal valley which was sculpted by glacial action.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</TotalTime>
  <Words>466</Words>
  <Application>Microsoft Office PowerPoint</Application>
  <PresentationFormat>On-screen Show (4:3)</PresentationFormat>
  <Paragraphs>53</Paragraphs>
  <Slides>24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Design Template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9" baseType="lpstr">
      <vt:lpstr>Calibri</vt:lpstr>
      <vt:lpstr>Arial</vt:lpstr>
      <vt:lpstr>Matura MT Script Capitals</vt:lpstr>
      <vt:lpstr>Century Gothic</vt:lpstr>
      <vt:lpstr>Office Theme</vt:lpstr>
      <vt:lpstr>Geography Terms</vt:lpstr>
      <vt:lpstr>Valley</vt:lpstr>
      <vt:lpstr>Glacier</vt:lpstr>
      <vt:lpstr>Waterfall</vt:lpstr>
      <vt:lpstr>Tributary</vt:lpstr>
      <vt:lpstr>  </vt:lpstr>
      <vt:lpstr> </vt:lpstr>
      <vt:lpstr>Canyon</vt:lpstr>
      <vt:lpstr>Fjord</vt:lpstr>
      <vt:lpstr>Lagoon </vt:lpstr>
      <vt:lpstr> </vt:lpstr>
      <vt:lpstr> </vt:lpstr>
      <vt:lpstr>Geyser</vt:lpstr>
      <vt:lpstr>Aquifer</vt:lpstr>
      <vt:lpstr>Channel</vt:lpstr>
      <vt:lpstr>Suburban</vt:lpstr>
      <vt:lpstr> </vt:lpstr>
      <vt:lpstr> </vt:lpstr>
      <vt:lpstr> </vt:lpstr>
      <vt:lpstr>Plateau</vt:lpstr>
      <vt:lpstr>Strait</vt:lpstr>
      <vt:lpstr>Marsh</vt:lpstr>
      <vt:lpstr>Chaparral</vt:lpstr>
      <vt:lpstr>Slide 24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Geography Terms</dc:title>
  <dc:creator> </dc:creator>
  <cp:lastModifiedBy>Debra Coter</cp:lastModifiedBy>
  <cp:revision>23</cp:revision>
  <dcterms:created xsi:type="dcterms:W3CDTF">2008-09-30T15:24:08Z</dcterms:created>
  <dcterms:modified xsi:type="dcterms:W3CDTF">2008-10-25T14:31:39Z</dcterms:modified>
</cp:coreProperties>
</file>